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63" r:id="rId3"/>
    <p:sldId id="358" r:id="rId4"/>
    <p:sldId id="408" r:id="rId5"/>
    <p:sldId id="409" r:id="rId6"/>
    <p:sldId id="398" r:id="rId7"/>
    <p:sldId id="399" r:id="rId8"/>
    <p:sldId id="400" r:id="rId9"/>
    <p:sldId id="407" r:id="rId10"/>
    <p:sldId id="357" r:id="rId11"/>
    <p:sldId id="353" r:id="rId12"/>
    <p:sldId id="359" r:id="rId13"/>
    <p:sldId id="361" r:id="rId14"/>
    <p:sldId id="362" r:id="rId15"/>
    <p:sldId id="363" r:id="rId16"/>
    <p:sldId id="410" r:id="rId17"/>
    <p:sldId id="373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18" r:id="rId26"/>
    <p:sldId id="368" r:id="rId27"/>
    <p:sldId id="370" r:id="rId28"/>
    <p:sldId id="369" r:id="rId29"/>
    <p:sldId id="372" r:id="rId30"/>
    <p:sldId id="376" r:id="rId31"/>
    <p:sldId id="375" r:id="rId32"/>
    <p:sldId id="366" r:id="rId33"/>
    <p:sldId id="419" r:id="rId34"/>
    <p:sldId id="420" r:id="rId35"/>
    <p:sldId id="421" r:id="rId36"/>
    <p:sldId id="422" r:id="rId37"/>
    <p:sldId id="383" r:id="rId38"/>
    <p:sldId id="384" r:id="rId39"/>
    <p:sldId id="385" r:id="rId40"/>
    <p:sldId id="386" r:id="rId41"/>
    <p:sldId id="387" r:id="rId42"/>
    <p:sldId id="389" r:id="rId43"/>
    <p:sldId id="390" r:id="rId44"/>
    <p:sldId id="391" r:id="rId45"/>
    <p:sldId id="392" r:id="rId46"/>
    <p:sldId id="393" r:id="rId47"/>
    <p:sldId id="395" r:id="rId48"/>
    <p:sldId id="401" r:id="rId49"/>
    <p:sldId id="404" r:id="rId50"/>
    <p:sldId id="402" r:id="rId51"/>
    <p:sldId id="403" r:id="rId52"/>
    <p:sldId id="406" r:id="rId53"/>
    <p:sldId id="377" r:id="rId54"/>
    <p:sldId id="354" r:id="rId55"/>
    <p:sldId id="356" r:id="rId56"/>
    <p:sldId id="338" r:id="rId57"/>
  </p:sldIdLst>
  <p:sldSz cx="9144000" cy="6858000" type="screen4x3"/>
  <p:notesSz cx="6858000" cy="99472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93" autoAdjust="0"/>
  </p:normalViewPr>
  <p:slideViewPr>
    <p:cSldViewPr>
      <p:cViewPr varScale="1">
        <p:scale>
          <a:sx n="88" d="100"/>
          <a:sy n="88" d="100"/>
        </p:scale>
        <p:origin x="1464" y="84"/>
      </p:cViewPr>
      <p:guideLst>
        <p:guide orient="horz" pos="2160"/>
        <p:guide pos="2925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이렇게나 긴 제목을 가지고서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제가 경험한 것들을 같이 공유하고자 이 자리에 서있는 저는 한성대학교 연구원 </a:t>
            </a:r>
            <a:r>
              <a:rPr lang="ko-KR" altLang="en-US" dirty="0" err="1" smtClean="0"/>
              <a:t>이영배라고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반갑습니다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76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4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30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53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98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571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505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518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8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12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363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966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488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48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48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93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73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97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4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42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54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211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371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182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7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868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25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69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09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68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38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536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5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473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45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84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452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9499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64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6943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80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1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446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35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993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085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지난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동안</a:t>
            </a:r>
            <a:r>
              <a:rPr lang="ko-KR" altLang="en-US" baseline="0" dirty="0" smtClean="0"/>
              <a:t> 제가 경험했던 것들에 대한 이야기를 마치도록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긴 시간임에도 관심을 가지고 들어주셔서 정말 감사합니다</a:t>
            </a:r>
            <a:r>
              <a:rPr lang="en-US" altLang="ko-KR" baseline="0" smtClean="0"/>
              <a:t>. </a:t>
            </a:r>
            <a:r>
              <a:rPr lang="ko-KR" altLang="en-US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3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8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1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anaconda.com/distribution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0922" y="1412776"/>
            <a:ext cx="39061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 smtClean="0">
                <a:solidFill>
                  <a:schemeClr val="accent6">
                    <a:lumMod val="75000"/>
                  </a:schemeClr>
                </a:solidFill>
              </a:rPr>
              <a:t>AI </a:t>
            </a:r>
            <a:r>
              <a:rPr lang="ko-KR" altLang="en-US" sz="5400" b="1" dirty="0" smtClean="0">
                <a:solidFill>
                  <a:schemeClr val="accent6">
                    <a:lumMod val="75000"/>
                  </a:schemeClr>
                </a:solidFill>
              </a:rPr>
              <a:t>실습교재</a:t>
            </a:r>
            <a:endParaRPr lang="ko-KR" alt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AI Art Crew LCL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AI Art Director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이영배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0668" y="955945"/>
            <a:ext cx="69956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7. </a:t>
            </a:r>
            <a:r>
              <a:rPr lang="ko-KR" altLang="en-US" sz="1400" dirty="0" smtClean="0"/>
              <a:t>기존 모델을 활용하는 방법 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200" dirty="0" smtClean="0"/>
              <a:t> 사전 학습된 모델을 그대로 사용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별도의 학습</a:t>
            </a:r>
            <a:r>
              <a:rPr lang="en-US" altLang="ko-KR" sz="1200" dirty="0" smtClean="0"/>
              <a:t>(X)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사전 학습된 모델의 일부를 변형해서 재 학습 → </a:t>
            </a:r>
            <a:r>
              <a:rPr lang="ko-KR" altLang="en-US" sz="1200" dirty="0"/>
              <a:t>전이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(transfer learning)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39952" y="2564904"/>
            <a:ext cx="4392489" cy="3874588"/>
            <a:chOff x="3378442" y="2708920"/>
            <a:chExt cx="4392489" cy="3874588"/>
          </a:xfrm>
        </p:grpSpPr>
        <p:grpSp>
          <p:nvGrpSpPr>
            <p:cNvPr id="2" name="그룹 1"/>
            <p:cNvGrpSpPr/>
            <p:nvPr/>
          </p:nvGrpSpPr>
          <p:grpSpPr>
            <a:xfrm>
              <a:off x="3378442" y="2708920"/>
              <a:ext cx="4392489" cy="3874588"/>
              <a:chOff x="1043608" y="2993201"/>
              <a:chExt cx="4392489" cy="3874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8" y="2993201"/>
                <a:ext cx="1098376" cy="387458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99792" y="3967770"/>
                <a:ext cx="23762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freezing : </a:t>
                </a:r>
                <a:r>
                  <a:rPr lang="ko-KR" altLang="en-US" sz="1200" dirty="0" smtClean="0"/>
                  <a:t>학습</a:t>
                </a:r>
                <a:r>
                  <a:rPr lang="en-US" altLang="ko-KR" sz="1200" dirty="0" smtClean="0"/>
                  <a:t>(Ⅹ), </a:t>
                </a:r>
                <a:r>
                  <a:rPr lang="ko-KR" altLang="en-US" sz="1200" dirty="0" smtClean="0"/>
                  <a:t>시간 단축</a:t>
                </a:r>
                <a:endParaRPr lang="ko-KR" altLang="en-US" sz="12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99792" y="5738181"/>
                <a:ext cx="27363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새로운 구조 </a:t>
                </a:r>
                <a:r>
                  <a:rPr lang="en-US" altLang="ko-KR" sz="1200" dirty="0" smtClean="0"/>
                  <a:t>modeling, </a:t>
                </a:r>
                <a:r>
                  <a:rPr lang="ko-KR" altLang="en-US" sz="1200" dirty="0" smtClean="0"/>
                  <a:t>정확도 향상</a:t>
                </a:r>
                <a:endParaRPr lang="ko-KR" altLang="en-US" sz="1200" dirty="0"/>
              </a:p>
            </p:txBody>
          </p:sp>
          <p:sp>
            <p:nvSpPr>
              <p:cNvPr id="13" name="오른쪽 화살표 12"/>
              <p:cNvSpPr/>
              <p:nvPr/>
            </p:nvSpPr>
            <p:spPr>
              <a:xfrm>
                <a:off x="2339752" y="4106269"/>
                <a:ext cx="288032" cy="653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른쪽 화살표 13"/>
              <p:cNvSpPr/>
              <p:nvPr/>
            </p:nvSpPr>
            <p:spPr>
              <a:xfrm>
                <a:off x="2339752" y="5817428"/>
                <a:ext cx="288032" cy="653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648726" y="3928074"/>
              <a:ext cx="5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특성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추출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48726" y="546673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분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류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27584" y="2564905"/>
            <a:ext cx="1777893" cy="3874588"/>
            <a:chOff x="1641725" y="2708921"/>
            <a:chExt cx="1777893" cy="38745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725" y="2708921"/>
              <a:ext cx="1238087" cy="3874588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2970076" y="3429000"/>
              <a:ext cx="360040" cy="252028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97814" y="3068960"/>
              <a:ext cx="521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입력</a:t>
              </a:r>
              <a:endParaRPr lang="ko-KR" altLang="en-US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97814" y="6032321"/>
              <a:ext cx="521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출</a:t>
              </a:r>
              <a:r>
                <a:rPr lang="ko-KR" altLang="en-US" sz="1200" b="1" dirty="0" smtClean="0"/>
                <a:t>력</a:t>
              </a:r>
              <a:endParaRPr lang="ko-KR" altLang="en-US" sz="12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82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793173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실습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환경 소개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언어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파이썬</a:t>
            </a:r>
            <a:r>
              <a:rPr lang="en-US" altLang="ko-KR" sz="1200" dirty="0" smtClean="0"/>
              <a:t>(python3)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1200" dirty="0" smtClean="0"/>
              <a:t> 개발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도구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코드를 작성하고 수정할 수 있는 프로그램</a:t>
            </a:r>
            <a:endParaRPr lang="ko-KR" altLang="en-US" sz="12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15514"/>
              </p:ext>
            </p:extLst>
          </p:nvPr>
        </p:nvGraphicFramePr>
        <p:xfrm>
          <a:off x="611560" y="2060848"/>
          <a:ext cx="806489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2448"/>
                <a:gridCol w="4032448"/>
              </a:tblGrid>
              <a:tr h="3171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kern="120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구글</a:t>
                      </a:r>
                      <a:r>
                        <a:rPr lang="en-US" altLang="ko-KR" sz="1400" b="0" i="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n-US" altLang="ko-KR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70C0"/>
                          </a:solidFill>
                        </a:rPr>
                        <a:t>아나콘다</a:t>
                      </a:r>
                      <a:r>
                        <a:rPr lang="en-US" altLang="ko-KR" sz="1400" dirty="0" smtClean="0">
                          <a:solidFill>
                            <a:srgbClr val="0070C0"/>
                          </a:solidFill>
                        </a:rPr>
                        <a:t>(anaconda)3</a:t>
                      </a:r>
                      <a:endParaRPr lang="ko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1267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드라이브와 연동해서 사용하는 무료 프로그램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기존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jupyter</a:t>
                      </a:r>
                      <a:r>
                        <a:rPr lang="en-US" altLang="ko-KR" sz="1200" dirty="0" smtClean="0"/>
                        <a:t> notebook +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제공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서비스   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  (CPU </a:t>
                      </a:r>
                      <a:r>
                        <a:rPr lang="ko-KR" altLang="en-US" sz="1200" dirty="0" err="1" smtClean="0"/>
                        <a:t>듀얼코어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2.2GHz, RAM 12.7GB + GPU : NVIDIA   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   Tesla K80 / Tesla P100 1</a:t>
                      </a:r>
                      <a:r>
                        <a:rPr lang="ko-KR" altLang="en-US" sz="1200" dirty="0" smtClean="0"/>
                        <a:t>개 제공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본인의 컴퓨터와 연동해서 사용하는 개발도구</a:t>
                      </a:r>
                      <a:endParaRPr lang="en-US" altLang="ko-KR" sz="1200" dirty="0" smtClean="0"/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파이썬</a:t>
                      </a:r>
                      <a:r>
                        <a:rPr lang="ko-KR" altLang="en-US" sz="1200" dirty="0" smtClean="0"/>
                        <a:t> 및 유용한 여러 라이브러리들을 한번에 설치  </a:t>
                      </a:r>
                      <a:endParaRPr lang="en-US" altLang="ko-KR" sz="1200" dirty="0" smtClean="0"/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 smtClean="0"/>
                        <a:t>  </a:t>
                      </a:r>
                      <a:r>
                        <a:rPr lang="ko-KR" altLang="en-US" sz="1200" dirty="0" smtClean="0"/>
                        <a:t>할 수 있음 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baseline="0" dirty="0" err="1" smtClean="0"/>
                        <a:t>클라우드</a:t>
                      </a:r>
                      <a:r>
                        <a:rPr lang="ko-KR" altLang="en-US" sz="1200" baseline="0" dirty="0" smtClean="0"/>
                        <a:t> 환경에서 실행하기 어려운 작업을 할 때 사용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9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735566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아나콘다 설치하기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해당 사이트 방문 </a:t>
            </a:r>
            <a:r>
              <a:rPr lang="en-US" altLang="ko-KR" sz="1200" dirty="0" smtClean="0"/>
              <a:t>: </a:t>
            </a:r>
            <a:r>
              <a:rPr lang="en-US" altLang="ko-KR" sz="1200" dirty="0">
                <a:hlinkClick r:id="rId3"/>
              </a:rPr>
              <a:t>https://www.anaconda.com/distribution/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1200" dirty="0" smtClean="0"/>
              <a:t> 상단 왼쪽에 있는 다운로드 클릭                                    </a:t>
            </a:r>
            <a:r>
              <a:rPr lang="en-US" altLang="ko-KR" sz="1200" dirty="0" smtClean="0"/>
              <a:t>3)</a:t>
            </a:r>
            <a:r>
              <a:rPr lang="ko-KR" altLang="en-US" sz="1200" dirty="0" smtClean="0"/>
              <a:t> 윈도우용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3.7</a:t>
            </a:r>
            <a:r>
              <a:rPr lang="ko-KR" altLang="en-US" sz="1200" dirty="0" smtClean="0"/>
              <a:t>버전 다운로드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4) </a:t>
            </a:r>
            <a:r>
              <a:rPr lang="ko-KR" altLang="en-US" sz="1200" dirty="0" smtClean="0"/>
              <a:t>다음 순서대로 설치를 진행한다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2086064"/>
            <a:ext cx="3240360" cy="2175932"/>
            <a:chOff x="611560" y="1988840"/>
            <a:chExt cx="4220536" cy="27495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60" y="1988840"/>
              <a:ext cx="4220536" cy="274957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31640" y="3218485"/>
              <a:ext cx="792088" cy="2825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13951" y="2121218"/>
            <a:ext cx="4299400" cy="2003483"/>
            <a:chOff x="4813951" y="2121218"/>
            <a:chExt cx="4299400" cy="20034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3951" y="2121218"/>
              <a:ext cx="4299400" cy="200348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594939" y="3151264"/>
              <a:ext cx="662190" cy="349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4875872"/>
            <a:ext cx="2448272" cy="18993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18" y="4848090"/>
            <a:ext cx="2501283" cy="19271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200" y="4875872"/>
            <a:ext cx="2429930" cy="19021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8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0650" y="908720"/>
            <a:ext cx="3501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  5) </a:t>
            </a:r>
            <a:r>
              <a:rPr lang="ko-KR" altLang="en-US" sz="1200" dirty="0" smtClean="0"/>
              <a:t>다음 순서대로 설치를 진행하여 마무리한다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639172"/>
            <a:ext cx="2448272" cy="189826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81" y="1541551"/>
            <a:ext cx="2447952" cy="18980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1" y="4149080"/>
            <a:ext cx="2448272" cy="18982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149080"/>
            <a:ext cx="2448272" cy="1898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60" y="4149079"/>
            <a:ext cx="2448273" cy="18982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1" y="1639172"/>
            <a:ext cx="2448272" cy="18982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6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908720"/>
            <a:ext cx="3816424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3. pip</a:t>
            </a:r>
            <a:r>
              <a:rPr lang="ko-KR" altLang="en-US" sz="1400" dirty="0" smtClean="0"/>
              <a:t> 설치하기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아나콘다 프롬프트를 실행한다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conda</a:t>
            </a:r>
            <a:r>
              <a:rPr lang="en-US" altLang="ko-KR" sz="1200" dirty="0" smtClean="0"/>
              <a:t> install pip</a:t>
            </a:r>
            <a:r>
              <a:rPr lang="ko-KR" altLang="en-US" sz="1200" dirty="0" smtClean="0"/>
              <a:t>를 입력하고 실행한다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1" y="1628800"/>
            <a:ext cx="3039157" cy="2688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71" y="4940472"/>
            <a:ext cx="5457357" cy="865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908720"/>
            <a:ext cx="3816424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labelImg</a:t>
            </a:r>
            <a:r>
              <a:rPr lang="ko-KR" altLang="en-US" sz="1400" dirty="0" smtClean="0"/>
              <a:t> 설치하기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아나콘다 프롬프트를 실행한다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pip install </a:t>
            </a:r>
            <a:r>
              <a:rPr lang="en-US" altLang="ko-KR" sz="1200" dirty="0" err="1" smtClean="0"/>
              <a:t>labelImg</a:t>
            </a:r>
            <a:r>
              <a:rPr lang="ko-KR" altLang="en-US" sz="1200" dirty="0" smtClean="0"/>
              <a:t>를 입력하고 실행한다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labelImg</a:t>
            </a:r>
            <a:r>
              <a:rPr lang="ko-KR" altLang="en-US" sz="1200" dirty="0" smtClean="0"/>
              <a:t>를 입력하고 실행한다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16832"/>
            <a:ext cx="5832648" cy="21676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93" y="4624254"/>
            <a:ext cx="2520280" cy="532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69" y="5156782"/>
            <a:ext cx="2396977" cy="16292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890518"/>
            <a:ext cx="4207834" cy="1859786"/>
          </a:xfrm>
          <a:prstGeom prst="rect">
            <a:avLst/>
          </a:prstGeom>
        </p:spPr>
      </p:pic>
      <p:sp>
        <p:nvSpPr>
          <p:cNvPr id="3" name="위로 굽은 화살표 2"/>
          <p:cNvSpPr/>
          <p:nvPr/>
        </p:nvSpPr>
        <p:spPr>
          <a:xfrm rot="5400000">
            <a:off x="864108" y="5369485"/>
            <a:ext cx="360040" cy="325269"/>
          </a:xfrm>
          <a:prstGeom prst="bent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3990519" y="5901680"/>
            <a:ext cx="510923" cy="16253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1181" y="5481307"/>
            <a:ext cx="77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라벨링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작업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0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77960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 smtClean="0"/>
              <a:t>colaboratory</a:t>
            </a:r>
            <a:r>
              <a:rPr lang="ko-KR" altLang="en-US" sz="1400" dirty="0" smtClean="0"/>
              <a:t> 설치하기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다음과 같이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드라이브를 실행한다 </a:t>
            </a:r>
            <a:r>
              <a:rPr lang="en-US" altLang="ko-KR" sz="1200" dirty="0" smtClean="0"/>
              <a:t> </a:t>
            </a:r>
            <a:endParaRPr lang="en-US" altLang="ko-KR" sz="12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82211" y="1625569"/>
            <a:ext cx="7416219" cy="4857192"/>
            <a:chOff x="1188229" y="1340768"/>
            <a:chExt cx="7416219" cy="48571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229" y="2060848"/>
              <a:ext cx="6804183" cy="4137112"/>
            </a:xfrm>
            <a:prstGeom prst="rect">
              <a:avLst/>
            </a:prstGeom>
          </p:spPr>
        </p:pic>
        <p:sp>
          <p:nvSpPr>
            <p:cNvPr id="22" name="폭발 1 21"/>
            <p:cNvSpPr/>
            <p:nvPr/>
          </p:nvSpPr>
          <p:spPr>
            <a:xfrm>
              <a:off x="6876256" y="1340768"/>
              <a:ext cx="1116156" cy="88293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r>
                <a:rPr lang="en-US" altLang="ko-KR" sz="1200" b="1" dirty="0" smtClean="0">
                  <a:solidFill>
                    <a:srgbClr val="7030A0"/>
                  </a:solidFill>
                </a:rPr>
                <a:t>1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23" name="폭발 1 22"/>
            <p:cNvSpPr/>
            <p:nvPr/>
          </p:nvSpPr>
          <p:spPr>
            <a:xfrm>
              <a:off x="7524360" y="4005064"/>
              <a:ext cx="1080088" cy="88293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2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06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259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본인 계정을 선택하고 비밀번호를 입력한다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740037"/>
            <a:ext cx="3888432" cy="178323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292080" y="4509120"/>
            <a:ext cx="3168866" cy="2139652"/>
            <a:chOff x="5280674" y="4159771"/>
            <a:chExt cx="3612320" cy="261158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0674" y="4159771"/>
              <a:ext cx="3354662" cy="2611586"/>
            </a:xfrm>
            <a:prstGeom prst="rect">
              <a:avLst/>
            </a:prstGeom>
          </p:spPr>
        </p:pic>
        <p:sp>
          <p:nvSpPr>
            <p:cNvPr id="18" name="폭발 1 17"/>
            <p:cNvSpPr/>
            <p:nvPr/>
          </p:nvSpPr>
          <p:spPr>
            <a:xfrm>
              <a:off x="7884368" y="5695583"/>
              <a:ext cx="1008626" cy="1006497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10425" y="1776879"/>
            <a:ext cx="5159791" cy="2487564"/>
            <a:chOff x="2010425" y="1776879"/>
            <a:chExt cx="5159791" cy="24875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0425" y="1776879"/>
              <a:ext cx="5159791" cy="2367511"/>
            </a:xfrm>
            <a:prstGeom prst="rect">
              <a:avLst/>
            </a:prstGeom>
          </p:spPr>
        </p:pic>
        <p:sp>
          <p:nvSpPr>
            <p:cNvPr id="12" name="폭발 1 11"/>
            <p:cNvSpPr/>
            <p:nvPr/>
          </p:nvSpPr>
          <p:spPr>
            <a:xfrm>
              <a:off x="2555776" y="3257946"/>
              <a:ext cx="1008626" cy="1006497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403648" y="6093296"/>
            <a:ext cx="330524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16216" y="5085184"/>
            <a:ext cx="50405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9155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 폴더 만들기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만들기 클릭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폴더 클릭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 폴더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work1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88" y="1827067"/>
            <a:ext cx="4072433" cy="2338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3" y="1937980"/>
            <a:ext cx="3312368" cy="22307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88" y="4581128"/>
            <a:ext cx="3436268" cy="17617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748" y="4581128"/>
            <a:ext cx="3626693" cy="17617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44" y="2233650"/>
            <a:ext cx="504056" cy="5010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33649"/>
            <a:ext cx="504056" cy="5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8353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work1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폴더를 클릭하면 아무 것도 없는 빈 폴더가 나온다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37980"/>
            <a:ext cx="3960440" cy="22350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321" y="1937980"/>
            <a:ext cx="4274328" cy="22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9" y="15902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2986244"/>
            <a:ext cx="65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3. </a:t>
            </a: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인식</a:t>
            </a:r>
            <a:r>
              <a:rPr lang="en-US" altLang="ko-KR" sz="2000" dirty="0" smtClean="0"/>
              <a:t>(Recognition) / </a:t>
            </a:r>
            <a:r>
              <a:rPr lang="ko-KR" altLang="en-US" sz="2000" dirty="0" smtClean="0"/>
              <a:t>분류</a:t>
            </a:r>
            <a:r>
              <a:rPr lang="en-US" altLang="ko-KR" sz="2000" dirty="0" smtClean="0"/>
              <a:t>(Classification)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3701170"/>
            <a:ext cx="390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검출</a:t>
            </a:r>
            <a:r>
              <a:rPr lang="en-US" altLang="ko-KR" sz="2000" dirty="0" smtClean="0"/>
              <a:t>(Detection)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4509120"/>
            <a:ext cx="5002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5. </a:t>
            </a:r>
            <a:r>
              <a:rPr lang="ko-KR" altLang="en-US" sz="2000" dirty="0" err="1" smtClean="0"/>
              <a:t>시계열</a:t>
            </a:r>
            <a:r>
              <a:rPr lang="ko-KR" altLang="en-US" sz="2000" dirty="0" smtClean="0"/>
              <a:t> 데이터 처리 </a:t>
            </a:r>
            <a:r>
              <a:rPr lang="en-US" altLang="ko-KR" sz="2000" dirty="0" smtClean="0"/>
              <a:t>- LSTM / seq2seq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585779"/>
            <a:ext cx="65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1. </a:t>
            </a:r>
            <a:r>
              <a:rPr lang="ko-KR" altLang="en-US" sz="2000" dirty="0" smtClean="0"/>
              <a:t>실습 개요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9592" y="2340570"/>
            <a:ext cx="65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환경 설정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5635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work1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 폴더에서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새로 </a:t>
            </a:r>
            <a:r>
              <a:rPr lang="ko-KR" altLang="en-US" sz="1200" dirty="0">
                <a:latin typeface="맑은 고딕" panose="020B0503020000020004" pitchFamily="50" charset="-127"/>
              </a:rPr>
              <a:t>만들기 </a:t>
            </a:r>
            <a:r>
              <a:rPr lang="en-US" altLang="ko-KR" sz="1200" dirty="0">
                <a:latin typeface="맑은 고딕" panose="020B0503020000020004" pitchFamily="50" charset="-127"/>
              </a:rPr>
              <a:t>–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더보기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</a:rPr>
              <a:t>연결할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앱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더보기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클릭한다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65" y="1772816"/>
            <a:ext cx="6085111" cy="43400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445224"/>
            <a:ext cx="590213" cy="5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8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339522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화면에서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찾는다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1844824"/>
            <a:ext cx="7838342" cy="3888432"/>
            <a:chOff x="683568" y="1844824"/>
            <a:chExt cx="7838342" cy="38884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1844824"/>
              <a:ext cx="7838342" cy="388843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292080" y="2492896"/>
              <a:ext cx="1296144" cy="3339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폭발 1 7"/>
          <p:cNvSpPr/>
          <p:nvPr/>
        </p:nvSpPr>
        <p:spPr>
          <a:xfrm>
            <a:off x="5995367" y="2238298"/>
            <a:ext cx="288032" cy="312815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5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90739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1200" dirty="0">
                <a:latin typeface="맑은 고딕" panose="020B0503020000020004" pitchFamily="50" charset="-127"/>
              </a:rPr>
              <a:t>)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colaboratory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를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입력하고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Enter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키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를 누른다 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46" y="2303338"/>
            <a:ext cx="7448550" cy="18192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52120" y="2996952"/>
            <a:ext cx="23762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90739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)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Google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colaboratory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를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클릭한다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85425" y="1988840"/>
            <a:ext cx="6609791" cy="2452156"/>
            <a:chOff x="1285425" y="1988840"/>
            <a:chExt cx="6609791" cy="245215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5425" y="1988840"/>
              <a:ext cx="6609791" cy="245215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699761"/>
              <a:ext cx="1036410" cy="1030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6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90739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파란색 링크를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클릭한다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8543" y="1937980"/>
            <a:ext cx="7543555" cy="3366862"/>
            <a:chOff x="818543" y="2204864"/>
            <a:chExt cx="7543555" cy="33668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543" y="2204864"/>
              <a:ext cx="7543555" cy="194421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755" y="4541413"/>
              <a:ext cx="1036410" cy="1030313"/>
            </a:xfrm>
            <a:prstGeom prst="rect">
              <a:avLst/>
            </a:prstGeom>
          </p:spPr>
        </p:pic>
        <p:sp>
          <p:nvSpPr>
            <p:cNvPr id="2" name="아래쪽 화살표 1"/>
            <p:cNvSpPr/>
            <p:nvPr/>
          </p:nvSpPr>
          <p:spPr>
            <a:xfrm>
              <a:off x="4139952" y="3723955"/>
              <a:ext cx="144016" cy="85025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59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90739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다음 화면에서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새 </a:t>
            </a:r>
            <a:r>
              <a:rPr lang="en-US" altLang="ko-KR" sz="1200" dirty="0"/>
              <a:t>PYTHON3 </a:t>
            </a:r>
            <a:r>
              <a:rPr lang="ko-KR" altLang="en-US" sz="1200" dirty="0"/>
              <a:t>노트</a:t>
            </a:r>
            <a:r>
              <a:rPr lang="en-US" altLang="ko-KR" sz="1200" dirty="0"/>
              <a:t>’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클릭한다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9447" y="1910502"/>
            <a:ext cx="7761747" cy="3592529"/>
            <a:chOff x="1092600" y="1772816"/>
            <a:chExt cx="7761747" cy="359252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600" y="1772816"/>
              <a:ext cx="6995442" cy="343765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806175" y="4808771"/>
              <a:ext cx="1182975" cy="269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7020272" y="4830323"/>
              <a:ext cx="867515" cy="20190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폭발 1 15"/>
            <p:cNvSpPr/>
            <p:nvPr/>
          </p:nvSpPr>
          <p:spPr>
            <a:xfrm>
              <a:off x="7845721" y="4625029"/>
              <a:ext cx="1008626" cy="740316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00B0F0"/>
                  </a:solidFill>
                </a:rPr>
                <a:t>클릭</a:t>
              </a:r>
              <a:endParaRPr lang="ko-KR" altLang="en-US" sz="12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5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442911" y="4505116"/>
            <a:ext cx="6248400" cy="1790700"/>
            <a:chOff x="1438653" y="4719248"/>
            <a:chExt cx="6248400" cy="17907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8653" y="4719248"/>
              <a:ext cx="6248400" cy="1790700"/>
            </a:xfrm>
            <a:prstGeom prst="rect">
              <a:avLst/>
            </a:prstGeom>
          </p:spPr>
        </p:pic>
        <p:sp>
          <p:nvSpPr>
            <p:cNvPr id="7" name="폭발 1 6"/>
            <p:cNvSpPr/>
            <p:nvPr/>
          </p:nvSpPr>
          <p:spPr>
            <a:xfrm>
              <a:off x="2088480" y="5229200"/>
              <a:ext cx="827336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91550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다음과 같은 화면이 생성된다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다음과 같은 명령어를 입력하고 </a:t>
            </a:r>
            <a:r>
              <a:rPr lang="en-US" altLang="ko-KR" sz="1200" dirty="0"/>
              <a:t>[</a:t>
            </a:r>
            <a:r>
              <a:rPr lang="en-US" altLang="ko-KR" sz="1200" dirty="0" smtClean="0"/>
              <a:t>Ctrl] + [Enter] </a:t>
            </a:r>
            <a:r>
              <a:rPr lang="ko-KR" altLang="en-US" sz="1200" dirty="0" smtClean="0"/>
              <a:t>혹은 실행 버튼을 클릭한다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911" y="1648442"/>
            <a:ext cx="6294819" cy="22522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9155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파란색 링크를 클릭하여 아래 그림과 같이 계정 인증을 진행한다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80607" y="1108510"/>
            <a:ext cx="8419427" cy="2496984"/>
            <a:chOff x="380607" y="1108510"/>
            <a:chExt cx="8419427" cy="24969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607" y="1717987"/>
              <a:ext cx="8419427" cy="1887507"/>
            </a:xfrm>
            <a:prstGeom prst="rect">
              <a:avLst/>
            </a:prstGeom>
          </p:spPr>
        </p:pic>
        <p:sp>
          <p:nvSpPr>
            <p:cNvPr id="4" name="오른쪽 화살표 3"/>
            <p:cNvSpPr/>
            <p:nvPr/>
          </p:nvSpPr>
          <p:spPr>
            <a:xfrm rot="16200000">
              <a:off x="5751554" y="2122907"/>
              <a:ext cx="548292" cy="2081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폭발 1 12"/>
            <p:cNvSpPr/>
            <p:nvPr/>
          </p:nvSpPr>
          <p:spPr>
            <a:xfrm>
              <a:off x="5580112" y="1108510"/>
              <a:ext cx="917038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7544" y="3629312"/>
            <a:ext cx="8487549" cy="3096930"/>
            <a:chOff x="467544" y="3629312"/>
            <a:chExt cx="8487549" cy="309693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4026928"/>
              <a:ext cx="3013617" cy="183493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128" y="3629312"/>
              <a:ext cx="1656184" cy="309693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280" y="4026928"/>
              <a:ext cx="3641813" cy="26892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8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33944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로그인 화면에서 인증 코드를 복사하여 다음과 같이 붙여 넣는다 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48442"/>
            <a:ext cx="3960440" cy="21927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11" y="4149080"/>
            <a:ext cx="7128219" cy="2613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41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37980"/>
            <a:ext cx="7488832" cy="16967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2755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인증 코드를 입력한 후 </a:t>
            </a:r>
            <a:r>
              <a:rPr lang="en-US" altLang="ko-KR" sz="1200" dirty="0" smtClean="0"/>
              <a:t>[Enter]</a:t>
            </a:r>
            <a:r>
              <a:rPr lang="ko-KR" altLang="en-US" sz="1200" dirty="0" smtClean="0"/>
              <a:t>키를 눌러서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인증을 완료한다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21" y="4509120"/>
            <a:ext cx="7326142" cy="1728192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4310811" y="3793889"/>
            <a:ext cx="378361" cy="43204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1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0668" y="955945"/>
            <a:ext cx="375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/ </a:t>
            </a: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</a:t>
            </a:r>
            <a:endParaRPr lang="ko-KR" altLang="en-US" sz="14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899592" y="2671024"/>
            <a:ext cx="7274274" cy="3480115"/>
            <a:chOff x="899592" y="2671024"/>
            <a:chExt cx="7274274" cy="34801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2671024"/>
              <a:ext cx="3312368" cy="344740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703734"/>
              <a:ext cx="3241826" cy="3447405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385965" y="1427378"/>
            <a:ext cx="6408712" cy="646331"/>
            <a:chOff x="683568" y="1329271"/>
            <a:chExt cx="6408712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3491880" y="1329271"/>
              <a:ext cx="360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 smtClean="0"/>
                <a:t>‘</a:t>
              </a:r>
              <a:r>
                <a:rPr lang="ko-KR" altLang="en-US" sz="1200" dirty="0" smtClean="0"/>
                <a:t>그것</a:t>
              </a:r>
              <a:r>
                <a:rPr lang="en-US" altLang="ko-KR" sz="1200" dirty="0" smtClean="0"/>
                <a:t>’</a:t>
              </a:r>
              <a:r>
                <a:rPr lang="ko-KR" altLang="en-US" sz="1200" dirty="0" smtClean="0"/>
                <a:t>이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무엇인지 안다</a:t>
              </a:r>
              <a:endParaRPr lang="en-US" altLang="ko-KR" sz="1200" dirty="0" smtClean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 smtClean="0"/>
                <a:t>분류</a:t>
              </a:r>
              <a:r>
                <a:rPr lang="en-US" altLang="ko-KR" sz="1200" dirty="0" smtClean="0"/>
                <a:t>(classification)</a:t>
              </a:r>
              <a:r>
                <a:rPr lang="ko-KR" altLang="en-US" sz="1200" dirty="0" smtClean="0"/>
                <a:t>와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확률</a:t>
              </a:r>
              <a:r>
                <a:rPr lang="en-US" altLang="ko-KR" sz="1200" dirty="0" smtClean="0"/>
                <a:t>(probability)</a:t>
              </a:r>
              <a:r>
                <a:rPr lang="ko-KR" altLang="en-US" sz="1200" dirty="0" smtClean="0"/>
                <a:t>로 표현</a:t>
              </a:r>
              <a:endParaRPr lang="ko-KR" altLang="en-US" sz="1200" dirty="0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683568" y="1484784"/>
              <a:ext cx="648072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사진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1475656" y="1628800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979712" y="1464207"/>
              <a:ext cx="864096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인공지능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2987824" y="1613062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67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27554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파일 이름을 </a:t>
            </a:r>
            <a:r>
              <a:rPr lang="en-US" altLang="ko-KR" sz="1200" dirty="0" smtClean="0"/>
              <a:t>test1</a:t>
            </a:r>
            <a:r>
              <a:rPr lang="ko-KR" altLang="en-US" sz="1200" dirty="0" smtClean="0"/>
              <a:t>로 변경하고 </a:t>
            </a:r>
            <a:r>
              <a:rPr lang="en-US" altLang="ko-KR" sz="1200" dirty="0" smtClean="0"/>
              <a:t>[Ctrl]+[s]</a:t>
            </a:r>
            <a:r>
              <a:rPr lang="ko-KR" altLang="en-US" sz="1200" dirty="0" smtClean="0"/>
              <a:t>키를 눌러서 저장한다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저장 위치 확인 </a:t>
            </a:r>
            <a:r>
              <a:rPr lang="en-US" altLang="ko-KR" sz="1200" dirty="0" smtClean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200" dirty="0" smtClean="0"/>
              <a:t>새 탭을 눌러서 새 창을 불러온다 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48174" y="1772816"/>
            <a:ext cx="7084293" cy="2258497"/>
            <a:chOff x="1048174" y="1772816"/>
            <a:chExt cx="7084293" cy="2258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174" y="1772816"/>
              <a:ext cx="7084293" cy="225849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619672" y="1772816"/>
              <a:ext cx="129614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04048" y="2060848"/>
              <a:ext cx="172819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275620" y="4874914"/>
            <a:ext cx="6629400" cy="1323464"/>
            <a:chOff x="1275620" y="4834824"/>
            <a:chExt cx="6629400" cy="13234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5620" y="4948613"/>
              <a:ext cx="6629400" cy="1209675"/>
            </a:xfrm>
            <a:prstGeom prst="rect">
              <a:avLst/>
            </a:prstGeom>
          </p:spPr>
        </p:pic>
        <p:sp>
          <p:nvSpPr>
            <p:cNvPr id="14" name="폭발 1 13"/>
            <p:cNvSpPr/>
            <p:nvPr/>
          </p:nvSpPr>
          <p:spPr>
            <a:xfrm>
              <a:off x="5868144" y="4834824"/>
              <a:ext cx="551106" cy="605796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7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77960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저장 위치 확인 </a:t>
            </a:r>
            <a:r>
              <a:rPr lang="en-US" altLang="ko-KR" sz="1200" dirty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 창에서 다음과 같이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드라이브를 실행한다 </a:t>
            </a:r>
            <a:r>
              <a:rPr lang="en-US" altLang="ko-KR" sz="1200" dirty="0" smtClean="0"/>
              <a:t> </a:t>
            </a:r>
            <a:endParaRPr lang="en-US" altLang="ko-KR" sz="12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82211" y="1625569"/>
            <a:ext cx="7416219" cy="4857192"/>
            <a:chOff x="1188229" y="1340768"/>
            <a:chExt cx="7416219" cy="48571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229" y="2060848"/>
              <a:ext cx="6804183" cy="4137112"/>
            </a:xfrm>
            <a:prstGeom prst="rect">
              <a:avLst/>
            </a:prstGeom>
          </p:spPr>
        </p:pic>
        <p:sp>
          <p:nvSpPr>
            <p:cNvPr id="22" name="폭발 1 21"/>
            <p:cNvSpPr/>
            <p:nvPr/>
          </p:nvSpPr>
          <p:spPr>
            <a:xfrm>
              <a:off x="6876256" y="1340768"/>
              <a:ext cx="1116156" cy="88293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r>
                <a:rPr lang="en-US" altLang="ko-KR" sz="1200" b="1" dirty="0" smtClean="0">
                  <a:solidFill>
                    <a:srgbClr val="7030A0"/>
                  </a:solidFill>
                </a:rPr>
                <a:t>1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23" name="폭발 1 22"/>
            <p:cNvSpPr/>
            <p:nvPr/>
          </p:nvSpPr>
          <p:spPr>
            <a:xfrm>
              <a:off x="7524360" y="4005064"/>
              <a:ext cx="1080088" cy="88293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2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8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20) </a:t>
            </a:r>
            <a:r>
              <a:rPr lang="ko-KR" altLang="en-US" sz="1200" dirty="0"/>
              <a:t>저장 위치 확인 </a:t>
            </a:r>
            <a:r>
              <a:rPr lang="en-US" altLang="ko-KR" sz="1200" dirty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드라이브에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Notebooks </a:t>
            </a:r>
            <a:r>
              <a:rPr lang="ko-KR" altLang="en-US" sz="1200" dirty="0" smtClean="0"/>
              <a:t>폴더가 생성되고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안에 </a:t>
            </a:r>
            <a:r>
              <a:rPr lang="en-US" altLang="ko-KR" sz="1200" dirty="0" smtClean="0"/>
              <a:t>test1.ipynbm </a:t>
            </a:r>
            <a:r>
              <a:rPr lang="ko-KR" altLang="en-US" sz="1200" dirty="0" smtClean="0"/>
              <a:t>파일이 저장된다</a:t>
            </a:r>
            <a:endParaRPr lang="en-US" altLang="ko-KR" sz="12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8" y="1937980"/>
            <a:ext cx="3840008" cy="223943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62" y="1937980"/>
            <a:ext cx="4351095" cy="2970322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20414309">
            <a:off x="2595525" y="3630826"/>
            <a:ext cx="1756490" cy="16512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91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 작업 폴더에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생성하고</a:t>
            </a:r>
            <a:r>
              <a:rPr lang="en-US" altLang="ko-KR" sz="1400" dirty="0"/>
              <a:t> GPU </a:t>
            </a:r>
            <a:r>
              <a:rPr lang="ko-KR" altLang="en-US" sz="1400" dirty="0"/>
              <a:t>연결하기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1)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 </a:t>
            </a:r>
            <a:r>
              <a:rPr lang="en-US" altLang="ko-KR" sz="1200" dirty="0" smtClean="0"/>
              <a:t>– work1 </a:t>
            </a:r>
            <a:r>
              <a:rPr lang="ko-KR" altLang="en-US" sz="1200" dirty="0" smtClean="0"/>
              <a:t>폴더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새로 만들기 </a:t>
            </a:r>
            <a:r>
              <a:rPr lang="en-US" altLang="ko-KR" sz="1200" dirty="0" smtClean="0"/>
              <a:t>– </a:t>
            </a:r>
            <a:r>
              <a:rPr lang="ko-KR" altLang="en-US" sz="1200" dirty="0" err="1" smtClean="0"/>
              <a:t>더보기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Google </a:t>
            </a:r>
            <a:r>
              <a:rPr lang="en-US" altLang="ko-KR" sz="1200" dirty="0" err="1" smtClean="0"/>
              <a:t>Colaboratory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클릭</a:t>
            </a:r>
            <a:r>
              <a:rPr lang="en-US" altLang="ko-KR" sz="1200" dirty="0" smtClean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653136"/>
            <a:ext cx="445770" cy="4431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67544" y="1943748"/>
            <a:ext cx="8455514" cy="3995592"/>
            <a:chOff x="467544" y="1943748"/>
            <a:chExt cx="8455514" cy="3995592"/>
          </a:xfrm>
        </p:grpSpPr>
        <p:grpSp>
          <p:nvGrpSpPr>
            <p:cNvPr id="12" name="그룹 11"/>
            <p:cNvGrpSpPr/>
            <p:nvPr/>
          </p:nvGrpSpPr>
          <p:grpSpPr>
            <a:xfrm>
              <a:off x="467544" y="1943748"/>
              <a:ext cx="8455514" cy="3995592"/>
              <a:chOff x="467544" y="1943748"/>
              <a:chExt cx="8455514" cy="3995592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44" y="1943748"/>
                <a:ext cx="3715061" cy="1944216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8562" y="1943748"/>
                <a:ext cx="4464496" cy="3995592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497310" y="2420888"/>
                <a:ext cx="1080120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화살표 연결선 6"/>
              <p:cNvCxnSpPr/>
              <p:nvPr/>
            </p:nvCxnSpPr>
            <p:spPr>
              <a:xfrm>
                <a:off x="1577430" y="2591966"/>
                <a:ext cx="28977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3" name="폭발 1 12"/>
            <p:cNvSpPr/>
            <p:nvPr/>
          </p:nvSpPr>
          <p:spPr>
            <a:xfrm>
              <a:off x="5436096" y="4005540"/>
              <a:ext cx="216024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폭발 1 14"/>
            <p:cNvSpPr/>
            <p:nvPr/>
          </p:nvSpPr>
          <p:spPr>
            <a:xfrm>
              <a:off x="7963237" y="4952268"/>
              <a:ext cx="216024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02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0668" y="955945"/>
            <a:ext cx="879582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 작업 폴더에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생성하고</a:t>
            </a:r>
            <a:r>
              <a:rPr lang="en-US" altLang="ko-KR" sz="1400" dirty="0"/>
              <a:t> GPU </a:t>
            </a:r>
            <a:r>
              <a:rPr lang="ko-KR" altLang="en-US" sz="1400" dirty="0"/>
              <a:t>연결하기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파일 이름을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인공지능실습</a:t>
            </a:r>
            <a:r>
              <a:rPr lang="en-US" altLang="ko-KR" sz="1200" dirty="0" smtClean="0"/>
              <a:t>0’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상단에 있는 </a:t>
            </a:r>
            <a:r>
              <a:rPr lang="en-US" altLang="ko-KR" sz="1200" dirty="0"/>
              <a:t>‘</a:t>
            </a:r>
            <a:r>
              <a:rPr lang="ko-KR" altLang="en-US" sz="1200" b="1" dirty="0">
                <a:solidFill>
                  <a:srgbClr val="FF0000"/>
                </a:solidFill>
              </a:rPr>
              <a:t>런타임 </a:t>
            </a:r>
            <a:r>
              <a:rPr lang="en-US" altLang="ko-KR" sz="1200" b="1" dirty="0">
                <a:solidFill>
                  <a:srgbClr val="FF0000"/>
                </a:solidFill>
              </a:rPr>
              <a:t>– </a:t>
            </a:r>
            <a:r>
              <a:rPr lang="ko-KR" altLang="en-US" sz="1200" b="1" dirty="0">
                <a:solidFill>
                  <a:srgbClr val="FF0000"/>
                </a:solidFill>
              </a:rPr>
              <a:t>런타임 유형 변경</a:t>
            </a:r>
            <a:r>
              <a:rPr lang="en-US" altLang="ko-KR" sz="1200" dirty="0"/>
              <a:t>’</a:t>
            </a:r>
            <a:r>
              <a:rPr lang="ko-KR" altLang="en-US" sz="1200" dirty="0"/>
              <a:t>을 클릭한다 </a:t>
            </a:r>
            <a:endParaRPr lang="en-US" altLang="ko-KR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51720" y="1772816"/>
            <a:ext cx="5084788" cy="4074213"/>
            <a:chOff x="2051720" y="1772816"/>
            <a:chExt cx="5084788" cy="407421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1772816"/>
              <a:ext cx="5084788" cy="4074213"/>
            </a:xfrm>
            <a:prstGeom prst="rect">
              <a:avLst/>
            </a:prstGeom>
          </p:spPr>
        </p:pic>
        <p:sp>
          <p:nvSpPr>
            <p:cNvPr id="6" name="폭발 1 5"/>
            <p:cNvSpPr/>
            <p:nvPr/>
          </p:nvSpPr>
          <p:spPr>
            <a:xfrm>
              <a:off x="4211960" y="5157192"/>
              <a:ext cx="216024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0668" y="955945"/>
            <a:ext cx="879582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 작업 폴더에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생성하고</a:t>
            </a:r>
            <a:r>
              <a:rPr lang="en-US" altLang="ko-KR" sz="1400" dirty="0"/>
              <a:t> GPU </a:t>
            </a:r>
            <a:r>
              <a:rPr lang="ko-KR" altLang="en-US" sz="1400" dirty="0"/>
              <a:t>연결하기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3</a:t>
            </a:r>
            <a:r>
              <a:rPr lang="en-US" altLang="ko-KR" sz="1200" dirty="0"/>
              <a:t>) GPU </a:t>
            </a:r>
            <a:r>
              <a:rPr lang="ko-KR" altLang="en-US" sz="1200" dirty="0"/>
              <a:t>연결하기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하드웨어 가속기를 </a:t>
            </a:r>
            <a:r>
              <a:rPr lang="en-US" altLang="ko-KR" sz="1200" dirty="0"/>
              <a:t>None</a:t>
            </a:r>
            <a:r>
              <a:rPr lang="ko-KR" altLang="en-US" sz="1200" dirty="0"/>
              <a:t>에서 </a:t>
            </a:r>
            <a:r>
              <a:rPr lang="en-US" altLang="ko-KR" sz="1200" dirty="0"/>
              <a:t>GPU</a:t>
            </a:r>
            <a:r>
              <a:rPr lang="ko-KR" altLang="en-US" sz="1200" dirty="0"/>
              <a:t>로 변경한다</a:t>
            </a:r>
            <a:r>
              <a:rPr lang="en-US" altLang="ko-KR" sz="1200" dirty="0"/>
              <a:t> </a:t>
            </a:r>
            <a:endParaRPr lang="en-US" altLang="ko-KR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89558" y="2060848"/>
            <a:ext cx="8001525" cy="2832481"/>
            <a:chOff x="651464" y="2132856"/>
            <a:chExt cx="8001525" cy="2832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64" y="2132856"/>
              <a:ext cx="3948999" cy="283248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115616" y="3501008"/>
              <a:ext cx="864096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폭발 1 13"/>
            <p:cNvSpPr/>
            <p:nvPr/>
          </p:nvSpPr>
          <p:spPr>
            <a:xfrm>
              <a:off x="971600" y="3645025"/>
              <a:ext cx="216024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5" y="2132857"/>
              <a:ext cx="3864964" cy="283248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220072" y="3523782"/>
              <a:ext cx="864096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폭발 1 17"/>
            <p:cNvSpPr/>
            <p:nvPr/>
          </p:nvSpPr>
          <p:spPr>
            <a:xfrm>
              <a:off x="5064615" y="3645024"/>
              <a:ext cx="216024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50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0668" y="955945"/>
            <a:ext cx="87958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실전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드라이브 작업 폴더에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생성하고</a:t>
            </a:r>
            <a:r>
              <a:rPr lang="en-US" altLang="ko-KR" sz="1400" dirty="0" smtClean="0"/>
              <a:t> GPU </a:t>
            </a:r>
            <a:r>
              <a:rPr lang="ko-KR" altLang="en-US" sz="1400" dirty="0" smtClean="0"/>
              <a:t>연결하기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4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서버와 연결하기 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GPU </a:t>
            </a:r>
            <a:r>
              <a:rPr lang="ko-KR" altLang="en-US" sz="1200" dirty="0" smtClean="0"/>
              <a:t>사용 </a:t>
            </a:r>
            <a:r>
              <a:rPr lang="ko-KR" altLang="en-US" sz="1200" dirty="0"/>
              <a:t>허가를 </a:t>
            </a:r>
            <a:r>
              <a:rPr lang="ko-KR" altLang="en-US" sz="1200" dirty="0" smtClean="0"/>
              <a:t>받기 위해서 다음 명령어를 입력하고  </a:t>
            </a:r>
            <a:r>
              <a:rPr lang="en-US" altLang="ko-KR" sz="1200" dirty="0"/>
              <a:t>[</a:t>
            </a:r>
            <a:r>
              <a:rPr lang="en-US" altLang="ko-KR" sz="1200" dirty="0" smtClean="0"/>
              <a:t>Ctrl] </a:t>
            </a:r>
            <a:r>
              <a:rPr lang="en-US" altLang="ko-KR" sz="1200" dirty="0"/>
              <a:t>+ [Enter] </a:t>
            </a:r>
            <a:r>
              <a:rPr lang="ko-KR" altLang="en-US" sz="1200" dirty="0" smtClean="0"/>
              <a:t>를 눌러서 인증을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받는다</a:t>
            </a:r>
            <a:endParaRPr lang="en-US" altLang="ko-KR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62" y="4005064"/>
            <a:ext cx="7755118" cy="1575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2089" y="2214979"/>
            <a:ext cx="4176464" cy="1112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from </a:t>
            </a:r>
            <a:r>
              <a:rPr lang="en-US" altLang="ko-KR" dirty="0" err="1"/>
              <a:t>google.colab</a:t>
            </a:r>
            <a:r>
              <a:rPr lang="en-US" altLang="ko-KR" dirty="0"/>
              <a:t> import drive</a:t>
            </a:r>
          </a:p>
          <a:p>
            <a:pPr>
              <a:lnSpc>
                <a:spcPct val="200000"/>
              </a:lnSpc>
            </a:pPr>
            <a:r>
              <a:rPr lang="en-US" altLang="ko-KR" dirty="0" err="1"/>
              <a:t>drive.mount</a:t>
            </a:r>
            <a:r>
              <a:rPr lang="en-US" altLang="ko-KR" dirty="0"/>
              <a:t>('/content/</a:t>
            </a:r>
            <a:r>
              <a:rPr lang="en-US" altLang="ko-KR" dirty="0" err="1"/>
              <a:t>gdrive</a:t>
            </a:r>
            <a:r>
              <a:rPr lang="en-US" altLang="ko-KR" dirty="0" smtClean="0"/>
              <a:t>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70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80607" y="917338"/>
            <a:ext cx="8574486" cy="5808904"/>
            <a:chOff x="380607" y="917338"/>
            <a:chExt cx="8574486" cy="58089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607" y="1526815"/>
              <a:ext cx="8419427" cy="1887507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16200000">
              <a:off x="5751554" y="1931735"/>
              <a:ext cx="548292" cy="2081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폭발 1 16"/>
            <p:cNvSpPr/>
            <p:nvPr/>
          </p:nvSpPr>
          <p:spPr>
            <a:xfrm>
              <a:off x="5580112" y="917338"/>
              <a:ext cx="917038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67544" y="3629312"/>
              <a:ext cx="8487549" cy="3096930"/>
              <a:chOff x="467544" y="3629312"/>
              <a:chExt cx="8487549" cy="309693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44" y="4026928"/>
                <a:ext cx="3013617" cy="1834930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9128" y="3629312"/>
                <a:ext cx="1656184" cy="3096930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280" y="4026928"/>
                <a:ext cx="3641813" cy="2689209"/>
              </a:xfrm>
              <a:prstGeom prst="rect">
                <a:avLst/>
              </a:prstGeom>
            </p:spPr>
          </p:pic>
        </p:grpSp>
      </p:grpSp>
      <p:sp>
        <p:nvSpPr>
          <p:cNvPr id="13" name="TextBox 1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6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719161" y="685415"/>
            <a:ext cx="5747647" cy="5961392"/>
            <a:chOff x="1719161" y="685415"/>
            <a:chExt cx="5747647" cy="596139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101" y="685415"/>
              <a:ext cx="3960440" cy="219278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9161" y="3031937"/>
              <a:ext cx="5742319" cy="175549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4489" y="4941168"/>
              <a:ext cx="5742319" cy="170563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 작업 폴더에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생성하고</a:t>
            </a:r>
            <a:r>
              <a:rPr lang="en-US" altLang="ko-KR" sz="1400" dirty="0"/>
              <a:t> GPU </a:t>
            </a:r>
            <a:r>
              <a:rPr lang="ko-KR" altLang="en-US" sz="1400" dirty="0"/>
              <a:t>연결하기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5)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[Ctrl]+[s]</a:t>
            </a:r>
            <a:r>
              <a:rPr lang="ko-KR" altLang="en-US" sz="1200" dirty="0"/>
              <a:t>키를 눌러서 </a:t>
            </a:r>
            <a:r>
              <a:rPr lang="ko-KR" altLang="en-US" sz="1200" dirty="0" smtClean="0"/>
              <a:t>저장한 후 현재 파일을 종료한다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드라이브 </a:t>
            </a:r>
            <a:r>
              <a:rPr lang="ko-KR" altLang="en-US" sz="1200" dirty="0"/>
              <a:t>작업 </a:t>
            </a:r>
            <a:r>
              <a:rPr lang="ko-KR" altLang="en-US" sz="1200" dirty="0" smtClean="0"/>
              <a:t>폴더에 </a:t>
            </a:r>
            <a:r>
              <a:rPr lang="ko-KR" altLang="en-US" sz="1200" dirty="0"/>
              <a:t>파일이 </a:t>
            </a:r>
            <a:r>
              <a:rPr lang="ko-KR" altLang="en-US" sz="1200" dirty="0" smtClean="0"/>
              <a:t>저장이 </a:t>
            </a:r>
            <a:r>
              <a:rPr lang="ko-KR" altLang="en-US" sz="1200" dirty="0"/>
              <a:t>되었는지를 </a:t>
            </a:r>
            <a:r>
              <a:rPr lang="ko-KR" altLang="en-US" sz="1200" dirty="0" smtClean="0"/>
              <a:t>확인해본다</a:t>
            </a:r>
            <a:endParaRPr lang="en-US" altLang="ko-KR" sz="1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2938931" y="3925698"/>
            <a:ext cx="3302779" cy="2822724"/>
            <a:chOff x="2938931" y="3925698"/>
            <a:chExt cx="3302779" cy="282272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8931" y="3925698"/>
              <a:ext cx="3302779" cy="2822724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4486505" y="4365104"/>
              <a:ext cx="1574255" cy="2160240"/>
              <a:chOff x="4283968" y="4365104"/>
              <a:chExt cx="1574255" cy="216024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4283968" y="4365104"/>
                <a:ext cx="1440160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283968" y="5296920"/>
                <a:ext cx="1574255" cy="12284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375646" y="1676690"/>
            <a:ext cx="6429350" cy="1628914"/>
            <a:chOff x="1375646" y="1676690"/>
            <a:chExt cx="6429350" cy="162891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5646" y="1737954"/>
              <a:ext cx="6429350" cy="1567650"/>
            </a:xfrm>
            <a:prstGeom prst="rect">
              <a:avLst/>
            </a:prstGeom>
          </p:spPr>
        </p:pic>
        <p:sp>
          <p:nvSpPr>
            <p:cNvPr id="18" name="폭발 1 17"/>
            <p:cNvSpPr/>
            <p:nvPr/>
          </p:nvSpPr>
          <p:spPr>
            <a:xfrm>
              <a:off x="5940152" y="1676690"/>
              <a:ext cx="288032" cy="384158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1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646" y="2564904"/>
            <a:ext cx="5417349" cy="316835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11303" y="1452221"/>
            <a:ext cx="7758035" cy="610616"/>
            <a:chOff x="683568" y="1329271"/>
            <a:chExt cx="7758035" cy="610616"/>
          </a:xfrm>
        </p:grpSpPr>
        <p:sp>
          <p:nvSpPr>
            <p:cNvPr id="12" name="TextBox 11"/>
            <p:cNvSpPr txBox="1"/>
            <p:nvPr/>
          </p:nvSpPr>
          <p:spPr>
            <a:xfrm>
              <a:off x="3491879" y="1329271"/>
              <a:ext cx="4949724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/>
                <a:t>‘</a:t>
              </a:r>
              <a:r>
                <a:rPr lang="ko-KR" altLang="en-US" sz="1200" dirty="0"/>
                <a:t>그것</a:t>
              </a:r>
              <a:r>
                <a:rPr lang="en-US" altLang="ko-KR" sz="1200" dirty="0"/>
                <a:t>’</a:t>
              </a:r>
              <a:r>
                <a:rPr lang="ko-KR" altLang="en-US" sz="1200" dirty="0"/>
                <a:t>이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무엇인지 알고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어디에 있는지도 안다</a:t>
              </a:r>
              <a:endParaRPr lang="en-US" altLang="ko-KR" sz="12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/>
                <a:t>분류</a:t>
              </a:r>
              <a:r>
                <a:rPr lang="en-US" altLang="ko-KR" sz="1200" dirty="0"/>
                <a:t>(classification)</a:t>
              </a:r>
              <a:r>
                <a:rPr lang="ko-KR" altLang="en-US" sz="1200" dirty="0"/>
                <a:t>와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확률</a:t>
              </a:r>
              <a:r>
                <a:rPr lang="en-US" altLang="ko-KR" sz="1200" dirty="0"/>
                <a:t>(probability), </a:t>
              </a:r>
              <a:r>
                <a:rPr lang="ko-KR" altLang="en-US" sz="1200" dirty="0"/>
                <a:t>위치</a:t>
              </a:r>
              <a:r>
                <a:rPr lang="en-US" altLang="ko-KR" sz="1200" dirty="0"/>
                <a:t>(localization)</a:t>
              </a:r>
              <a:r>
                <a:rPr lang="ko-KR" altLang="en-US" sz="1200" dirty="0"/>
                <a:t>로 </a:t>
              </a:r>
              <a:r>
                <a:rPr lang="ko-KR" altLang="en-US" sz="1200" dirty="0" smtClean="0"/>
                <a:t>표현</a:t>
              </a:r>
              <a:endParaRPr lang="ko-KR" altLang="en-US" sz="12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83568" y="1484784"/>
              <a:ext cx="648072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사진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475656" y="1628800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979712" y="1464207"/>
              <a:ext cx="864096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인공지능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2987824" y="1613062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40669" y="955945"/>
            <a:ext cx="16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2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 작업 폴더에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생성하고</a:t>
            </a:r>
            <a:r>
              <a:rPr lang="en-US" altLang="ko-KR" sz="1400" dirty="0"/>
              <a:t> GPU </a:t>
            </a:r>
            <a:r>
              <a:rPr lang="ko-KR" altLang="en-US" sz="1400" dirty="0"/>
              <a:t>연결하기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해당 파일을 </a:t>
            </a:r>
            <a:r>
              <a:rPr lang="ko-KR" altLang="en-US" sz="1200" dirty="0" smtClean="0"/>
              <a:t>마우스 오른 </a:t>
            </a:r>
            <a:r>
              <a:rPr lang="ko-KR" altLang="en-US" sz="1200" dirty="0"/>
              <a:t>클릭한 후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다음과 같이 연결 </a:t>
            </a:r>
            <a:r>
              <a:rPr lang="ko-KR" altLang="en-US" sz="1200" dirty="0" err="1" smtClean="0"/>
              <a:t>앱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Google </a:t>
            </a:r>
            <a:r>
              <a:rPr lang="en-US" altLang="ko-KR" sz="1200" dirty="0" err="1" smtClean="0"/>
              <a:t>Colaboratory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를 클릭하여 불러오기를 실행한다</a:t>
            </a:r>
            <a:endParaRPr lang="en-US" altLang="ko-KR" sz="1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461779" y="1654081"/>
            <a:ext cx="6257083" cy="3903156"/>
            <a:chOff x="1461779" y="1654081"/>
            <a:chExt cx="6257083" cy="39031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779" y="1654081"/>
              <a:ext cx="6257083" cy="3903156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3779912" y="2636912"/>
              <a:ext cx="3432060" cy="398459"/>
              <a:chOff x="3781669" y="2996951"/>
              <a:chExt cx="3432060" cy="398459"/>
            </a:xfrm>
          </p:grpSpPr>
          <p:sp>
            <p:nvSpPr>
              <p:cNvPr id="13" name="폭발 1 12"/>
              <p:cNvSpPr/>
              <p:nvPr/>
            </p:nvSpPr>
            <p:spPr>
              <a:xfrm>
                <a:off x="3781669" y="2996951"/>
                <a:ext cx="265465" cy="265639"/>
              </a:xfrm>
              <a:prstGeom prst="irregularSeal1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폭발 1 14"/>
              <p:cNvSpPr/>
              <p:nvPr/>
            </p:nvSpPr>
            <p:spPr>
              <a:xfrm>
                <a:off x="6948264" y="3129771"/>
                <a:ext cx="265465" cy="265639"/>
              </a:xfrm>
              <a:prstGeom prst="irregularSeal1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rgbClr val="7030A0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1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 작업 폴더에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생성하고</a:t>
            </a:r>
            <a:r>
              <a:rPr lang="en-US" altLang="ko-KR" sz="1400" dirty="0"/>
              <a:t> GPU </a:t>
            </a:r>
            <a:r>
              <a:rPr lang="ko-KR" altLang="en-US" sz="1400" dirty="0"/>
              <a:t>연결하기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해당 파일은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서버와의 연결이 끊어진 상태이므로 </a:t>
            </a:r>
            <a:r>
              <a:rPr lang="en-US" altLang="ko-KR" sz="1200" dirty="0"/>
              <a:t>[Ctrl] + [Enter] </a:t>
            </a:r>
            <a:r>
              <a:rPr lang="ko-KR" altLang="en-US" sz="1200" dirty="0" smtClean="0"/>
              <a:t>를 눌러서 인증을 </a:t>
            </a:r>
            <a:r>
              <a:rPr lang="ko-KR" altLang="en-US" sz="1200" dirty="0"/>
              <a:t>진행한다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30" y="1937980"/>
            <a:ext cx="6534182" cy="35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 작업 폴더에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생성하고</a:t>
            </a:r>
            <a:r>
              <a:rPr lang="en-US" altLang="ko-KR" sz="1400" dirty="0"/>
              <a:t> GPU </a:t>
            </a:r>
            <a:r>
              <a:rPr lang="ko-KR" altLang="en-US" sz="1400" dirty="0"/>
              <a:t>연결하기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9)</a:t>
            </a:r>
            <a:r>
              <a:rPr lang="en-US" altLang="ko-KR" sz="1200" dirty="0" smtClean="0"/>
              <a:t> [Ctrl] + [M, B] </a:t>
            </a:r>
            <a:r>
              <a:rPr lang="ko-KR" altLang="en-US" sz="1200" dirty="0" smtClean="0"/>
              <a:t>단축키 혹은 상단에 있는 </a:t>
            </a:r>
            <a:r>
              <a:rPr lang="en-US" altLang="ko-KR" sz="1200" dirty="0" smtClean="0"/>
              <a:t>‘+ </a:t>
            </a:r>
            <a:r>
              <a:rPr lang="ko-KR" altLang="en-US" sz="1200" dirty="0" smtClean="0"/>
              <a:t>코드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아이콘를</a:t>
            </a:r>
            <a:r>
              <a:rPr lang="ko-KR" altLang="en-US" sz="1200" dirty="0" smtClean="0"/>
              <a:t> 클릭하여 코드 셀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입력창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새로 생성한다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새로 생성된 코드 셀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입력창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 다음 코드를 입력하여 현재 작업 폴더를 확인해본다</a:t>
            </a: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4" y="4924010"/>
            <a:ext cx="7648575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39552" y="1670051"/>
            <a:ext cx="7769417" cy="2457982"/>
            <a:chOff x="539552" y="1670051"/>
            <a:chExt cx="7769417" cy="24579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394" y="1670051"/>
              <a:ext cx="7596336" cy="245798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39552" y="3501008"/>
              <a:ext cx="7769417" cy="627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0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50779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디렉토리는</a:t>
            </a:r>
            <a:r>
              <a:rPr lang="ko-KR" altLang="en-US" sz="1200" dirty="0" smtClean="0"/>
              <a:t> 내가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드라이브에 생성했던 </a:t>
            </a:r>
            <a:r>
              <a:rPr lang="en-US" altLang="ko-KR" sz="1200" dirty="0" smtClean="0"/>
              <a:t>work1 </a:t>
            </a:r>
            <a:r>
              <a:rPr lang="ko-KR" altLang="en-US" sz="1200" dirty="0" smtClean="0"/>
              <a:t>폴더의 최상위 </a:t>
            </a:r>
            <a:r>
              <a:rPr lang="ko-KR" altLang="en-US" sz="1200" dirty="0" err="1" smtClean="0"/>
              <a:t>디렉토리이다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12)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[Ctrl] + [M, B] </a:t>
            </a:r>
            <a:r>
              <a:rPr lang="ko-KR" altLang="en-US" sz="1200" dirty="0"/>
              <a:t>단축키를 이용하여 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을 새로 </a:t>
            </a:r>
            <a:r>
              <a:rPr lang="ko-KR" altLang="en-US" sz="1200" dirty="0" smtClean="0"/>
              <a:t>생성한 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다음 명령어를 입력하고 </a:t>
            </a:r>
            <a:r>
              <a:rPr lang="en-US" altLang="ko-KR" sz="1200" dirty="0"/>
              <a:t>[Ctrl] + [</a:t>
            </a:r>
            <a:r>
              <a:rPr lang="en-US" altLang="ko-KR" sz="1200" dirty="0" smtClean="0"/>
              <a:t>Enter] 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ko-KR" altLang="en-US" sz="1200" dirty="0" smtClean="0"/>
              <a:t>눌러서</a:t>
            </a:r>
            <a:r>
              <a:rPr lang="en-US" altLang="ko-KR" sz="1200" dirty="0" smtClean="0"/>
              <a:t> work1 </a:t>
            </a:r>
            <a:r>
              <a:rPr lang="ko-KR" altLang="en-US" sz="1200" dirty="0" smtClean="0"/>
              <a:t>폴더로 이동한다 </a:t>
            </a:r>
            <a:endParaRPr lang="en-US" altLang="ko-KR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699792" y="1821324"/>
            <a:ext cx="3786389" cy="1050695"/>
            <a:chOff x="611560" y="1700808"/>
            <a:chExt cx="3576970" cy="7948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700808"/>
              <a:ext cx="3576970" cy="79488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83568" y="2132856"/>
              <a:ext cx="1512168" cy="3628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70041" y="4314964"/>
            <a:ext cx="504056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cd /content/</a:t>
            </a:r>
            <a:r>
              <a:rPr lang="en-US" altLang="ko-KR" dirty="0" err="1">
                <a:solidFill>
                  <a:srgbClr val="000000"/>
                </a:solidFill>
              </a:rPr>
              <a:t>gdrive</a:t>
            </a:r>
            <a:r>
              <a:rPr lang="en-US" altLang="ko-KR" dirty="0">
                <a:solidFill>
                  <a:srgbClr val="000000"/>
                </a:solidFill>
              </a:rPr>
              <a:t>/My Drive/work1</a:t>
            </a:r>
            <a:endParaRPr lang="en-US" altLang="ko-KR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682" y="5019351"/>
            <a:ext cx="56292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GPU </a:t>
            </a:r>
            <a:r>
              <a:rPr lang="ko-KR" altLang="en-US" sz="1200" dirty="0" smtClean="0"/>
              <a:t>상태를 확인해보자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[Ctrl] </a:t>
            </a:r>
            <a:r>
              <a:rPr lang="en-US" altLang="ko-KR" sz="1200" dirty="0"/>
              <a:t>+ [M, B] </a:t>
            </a:r>
            <a:r>
              <a:rPr lang="ko-KR" altLang="en-US" sz="1200" dirty="0"/>
              <a:t>단축키를 이용하여 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을 새로 생성한 후</a:t>
            </a:r>
            <a:r>
              <a:rPr lang="en-US" altLang="ko-KR" sz="1200" dirty="0"/>
              <a:t>,</a:t>
            </a:r>
            <a:r>
              <a:rPr lang="ko-KR" altLang="en-US" sz="1200" dirty="0"/>
              <a:t> 다음 명령어를 </a:t>
            </a:r>
            <a:r>
              <a:rPr lang="ko-KR" altLang="en-US" sz="1200" dirty="0" smtClean="0"/>
              <a:t>입력하고 실행한다</a:t>
            </a:r>
            <a:endParaRPr lang="en-US" altLang="ko-KR" sz="12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96398" y="1887320"/>
            <a:ext cx="7524328" cy="4838050"/>
            <a:chOff x="696398" y="1887320"/>
            <a:chExt cx="7524328" cy="48380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398" y="1887320"/>
              <a:ext cx="7524328" cy="768740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1061929" y="2671165"/>
              <a:ext cx="7056784" cy="4054205"/>
              <a:chOff x="696398" y="2656060"/>
              <a:chExt cx="7056784" cy="405420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398" y="2656060"/>
                <a:ext cx="7056784" cy="4054205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259632" y="4581128"/>
                <a:ext cx="6408712" cy="6480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위로 굽은 화살표 12"/>
            <p:cNvSpPr/>
            <p:nvPr/>
          </p:nvSpPr>
          <p:spPr>
            <a:xfrm rot="5400000">
              <a:off x="755576" y="2852936"/>
              <a:ext cx="372870" cy="228854"/>
            </a:xfrm>
            <a:prstGeom prst="bentUp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48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모든 준비는 다 끝났으니 </a:t>
            </a:r>
            <a:r>
              <a:rPr lang="en-US" altLang="ko-KR" sz="1200" dirty="0" smtClean="0"/>
              <a:t>[Ctrl] </a:t>
            </a:r>
            <a:r>
              <a:rPr lang="en-US" altLang="ko-KR" sz="1200" dirty="0"/>
              <a:t>+ [M, B] </a:t>
            </a:r>
            <a:r>
              <a:rPr lang="ko-KR" altLang="en-US" sz="1200" dirty="0"/>
              <a:t>단축키를 이용하여 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을 새로 생성한 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작업을 시작한다 </a:t>
            </a:r>
            <a:endParaRPr lang="en-US" altLang="ko-KR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766321" y="1734932"/>
            <a:ext cx="5832648" cy="4666056"/>
            <a:chOff x="1766321" y="1734932"/>
            <a:chExt cx="5832648" cy="46660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6741" y="1734932"/>
              <a:ext cx="5262526" cy="466605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766321" y="5986643"/>
              <a:ext cx="5832648" cy="4143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79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900945"/>
            <a:ext cx="843578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단축키 소개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단축키 확인 </a:t>
            </a:r>
            <a:r>
              <a:rPr lang="en-US" altLang="ko-KR" sz="1200" dirty="0"/>
              <a:t>: [Ctrl] + [M, H</a:t>
            </a:r>
            <a:r>
              <a:rPr lang="en-US" altLang="ko-KR" sz="1200" dirty="0" smtClean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실행 </a:t>
            </a:r>
            <a:r>
              <a:rPr lang="en-US" altLang="ko-KR" sz="1200" dirty="0"/>
              <a:t>: [Ctrl] + [Enter]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 생성 </a:t>
            </a:r>
            <a:r>
              <a:rPr lang="en-US" altLang="ko-KR" sz="1200" dirty="0"/>
              <a:t>: [Ctrl] + [M, B</a:t>
            </a:r>
            <a:r>
              <a:rPr lang="en-US" altLang="ko-KR" sz="1200" dirty="0" smtClean="0"/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 제거</a:t>
            </a:r>
            <a:r>
              <a:rPr lang="en-US" altLang="ko-KR" sz="1200" dirty="0"/>
              <a:t> : [Ctrl] + [M, D</a:t>
            </a:r>
            <a:r>
              <a:rPr lang="en-US" altLang="ko-KR" sz="1200" dirty="0" smtClean="0"/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저장 </a:t>
            </a:r>
            <a:r>
              <a:rPr lang="en-US" altLang="ko-KR" sz="1200" dirty="0"/>
              <a:t>: [Ctrl] + [S]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89" y="3212976"/>
            <a:ext cx="5976664" cy="2923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1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5699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첫 번째 실습 </a:t>
            </a:r>
            <a:r>
              <a:rPr lang="en-US" altLang="ko-KR" sz="1400" dirty="0"/>
              <a:t>: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기존 모델을 그대로 따라 </a:t>
            </a:r>
            <a:r>
              <a:rPr lang="ko-KR" altLang="en-US" sz="1400" dirty="0" smtClean="0"/>
              <a:t>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200" dirty="0" smtClean="0"/>
              <a:t> 실습 개요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VGG16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언어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파이썬</a:t>
            </a:r>
            <a:r>
              <a:rPr lang="en-US" altLang="ko-KR" sz="1200" dirty="0" smtClean="0"/>
              <a:t>  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개와 고양이 이미지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분류하기</a:t>
            </a:r>
            <a:endParaRPr lang="en-US" altLang="ko-KR" sz="1200" dirty="0" smtClean="0"/>
          </a:p>
        </p:txBody>
      </p:sp>
      <p:pic>
        <p:nvPicPr>
          <p:cNvPr id="1026" name="Picture 2" descr="vgg16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56588" y="3059589"/>
            <a:ext cx="5572567" cy="13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 dog classification 이미지 검색결과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56087"/>
            <a:ext cx="4480497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339752" y="1772816"/>
            <a:ext cx="39604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03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7" y="1556792"/>
            <a:ext cx="3195130" cy="24242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5" y="3622591"/>
            <a:ext cx="4680521" cy="249772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40668" y="955945"/>
            <a:ext cx="5123420" cy="2954655"/>
            <a:chOff x="240668" y="955945"/>
            <a:chExt cx="5123420" cy="2954655"/>
          </a:xfrm>
        </p:grpSpPr>
        <p:sp>
          <p:nvSpPr>
            <p:cNvPr id="5" name="TextBox 4"/>
            <p:cNvSpPr txBox="1"/>
            <p:nvPr/>
          </p:nvSpPr>
          <p:spPr>
            <a:xfrm>
              <a:off x="240668" y="955945"/>
              <a:ext cx="5123419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/>
                <a:t>1. </a:t>
              </a:r>
              <a:r>
                <a:rPr lang="ko-KR" altLang="en-US" sz="1400" dirty="0"/>
                <a:t>첫 번째 실습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기존 모델을 그대로 따라 </a:t>
              </a:r>
              <a:r>
                <a:rPr lang="ko-KR" altLang="en-US" sz="1400" dirty="0" smtClean="0"/>
                <a:t>해보기</a:t>
              </a:r>
              <a:endParaRPr lang="en-US" altLang="ko-KR" sz="14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5) </a:t>
              </a:r>
              <a:r>
                <a:rPr lang="ko-KR" altLang="en-US" sz="1200" dirty="0" smtClean="0"/>
                <a:t>실습 과정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  <a:r>
                <a:rPr lang="en-US" altLang="ko-KR" sz="1200" dirty="0" smtClean="0"/>
                <a:t> </a:t>
              </a:r>
              <a:r>
                <a:rPr lang="ko-KR" altLang="en-US" sz="1200" dirty="0" err="1" smtClean="0"/>
                <a:t>구글</a:t>
              </a:r>
              <a:r>
                <a:rPr lang="ko-KR" altLang="en-US" sz="1200" dirty="0" smtClean="0"/>
                <a:t> 드라이브에 로그인 한다</a:t>
              </a:r>
              <a:r>
                <a:rPr lang="en-US" altLang="ko-KR" sz="1200" dirty="0" smtClean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실습 폴더</a:t>
              </a:r>
              <a:r>
                <a:rPr lang="en-US" altLang="ko-KR" sz="1200" dirty="0" smtClean="0"/>
                <a:t> work1</a:t>
              </a:r>
              <a:r>
                <a:rPr lang="ko-KR" altLang="en-US" sz="1200" dirty="0" smtClean="0"/>
                <a:t>을 업로드 한다</a:t>
              </a:r>
              <a:r>
                <a:rPr lang="en-US" altLang="ko-KR" sz="1200" dirty="0" smtClean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  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</a:t>
              </a:r>
              <a:r>
                <a:rPr lang="ko-KR" altLang="en-US" sz="1200" dirty="0"/>
                <a:t>폴더</a:t>
              </a:r>
              <a:r>
                <a:rPr lang="en-US" altLang="ko-KR" sz="1200" dirty="0"/>
                <a:t> work1 </a:t>
              </a:r>
              <a:r>
                <a:rPr lang="ko-KR" altLang="en-US" sz="1200" dirty="0" smtClean="0"/>
                <a:t>에서</a:t>
              </a:r>
              <a:r>
                <a:rPr lang="en-US" altLang="ko-KR" sz="1200" dirty="0" smtClean="0"/>
                <a:t> </a:t>
              </a:r>
              <a:r>
                <a:rPr lang="en-US" altLang="ko-KR" sz="1200" dirty="0" err="1" smtClean="0"/>
                <a:t>pretrained_learning</a:t>
              </a:r>
              <a:r>
                <a:rPr lang="ko-KR" altLang="en-US" sz="1200" dirty="0" smtClean="0"/>
                <a:t> 폴더를 클릭한다</a:t>
              </a:r>
              <a:r>
                <a:rPr lang="en-US" altLang="ko-KR" sz="1200" dirty="0" smtClean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/>
            </a:p>
            <a:p>
              <a:pPr>
                <a:lnSpc>
                  <a:spcPct val="150000"/>
                </a:lnSpc>
              </a:pP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/>
                <a:t>   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</a:t>
              </a:r>
              <a:r>
                <a:rPr lang="en-US" altLang="ko-KR" sz="1200" dirty="0" smtClean="0"/>
                <a:t> </a:t>
              </a:r>
              <a:r>
                <a:rPr lang="ko-KR" altLang="en-US" sz="1200" dirty="0"/>
                <a:t>인공지능실습</a:t>
              </a:r>
              <a:r>
                <a:rPr lang="en-US" altLang="ko-KR" sz="1200" dirty="0" smtClean="0"/>
                <a:t>1_dog_cat.ipynb</a:t>
              </a:r>
              <a:r>
                <a:rPr lang="ko-KR" altLang="en-US" sz="1200" dirty="0" smtClean="0"/>
                <a:t>을 실행한다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</a:p>
          </p:txBody>
        </p:sp>
        <p:sp>
          <p:nvSpPr>
            <p:cNvPr id="6" name="아래로 구부러진 화살표 5"/>
            <p:cNvSpPr/>
            <p:nvPr/>
          </p:nvSpPr>
          <p:spPr>
            <a:xfrm>
              <a:off x="4790903" y="1628800"/>
              <a:ext cx="573185" cy="24974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3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879582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두</a:t>
            </a:r>
            <a:r>
              <a:rPr lang="ko-KR" altLang="en-US" sz="1400" dirty="0" smtClean="0"/>
              <a:t> 번째 실습 </a:t>
            </a:r>
            <a:r>
              <a:rPr lang="en-US" altLang="ko-KR" sz="1400" dirty="0" smtClean="0"/>
              <a:t>: </a:t>
            </a:r>
            <a:r>
              <a:rPr lang="ko-KR" altLang="en-US" sz="1400" dirty="0"/>
              <a:t>전이 학습</a:t>
            </a:r>
            <a:r>
              <a:rPr lang="en-US" altLang="ko-KR" sz="1400" dirty="0"/>
              <a:t>(transfer learning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200" dirty="0" smtClean="0"/>
              <a:t> 실습 개요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inception_resnet_v1 </a:t>
            </a:r>
            <a:r>
              <a:rPr lang="ko-KR" altLang="en-US" sz="1200" dirty="0" smtClean="0"/>
              <a:t>모델 수정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LCL </a:t>
            </a:r>
            <a:r>
              <a:rPr lang="ko-KR" altLang="en-US" sz="1200" dirty="0" smtClean="0"/>
              <a:t>버전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언어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파이썬</a:t>
            </a:r>
            <a:r>
              <a:rPr lang="en-US" altLang="ko-KR" sz="1200" dirty="0" smtClean="0"/>
              <a:t>  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배우 </a:t>
            </a:r>
            <a:r>
              <a:rPr lang="ko-KR" altLang="en-US" sz="1200" dirty="0" smtClean="0"/>
              <a:t>김고은과 공유 사진을 학습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 분류하기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학습용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배우 김고은과 공유 </a:t>
            </a:r>
            <a:r>
              <a:rPr lang="ko-KR" altLang="en-US" sz="1200" dirty="0"/>
              <a:t>사진 </a:t>
            </a:r>
            <a:r>
              <a:rPr lang="ko-KR" altLang="en-US" sz="1200" dirty="0" smtClean="0"/>
              <a:t>각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검증용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배우 김고은과 공유 </a:t>
            </a:r>
            <a:r>
              <a:rPr lang="ko-KR" altLang="en-US" sz="1200" dirty="0"/>
              <a:t>사진 </a:t>
            </a:r>
            <a:r>
              <a:rPr lang="ko-KR" altLang="en-US" sz="1200" dirty="0" smtClean="0"/>
              <a:t>각 </a:t>
            </a:r>
            <a:r>
              <a:rPr lang="en-US" altLang="ko-KR" sz="1200" dirty="0" smtClean="0"/>
              <a:t>40</a:t>
            </a:r>
            <a:r>
              <a:rPr lang="ko-KR" altLang="en-US" sz="1200" dirty="0"/>
              <a:t>장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</p:txBody>
      </p:sp>
      <p:pic>
        <p:nvPicPr>
          <p:cNvPr id="4098" name="Picture 2" descr="https://www.aiuai.cn/uploads/sina/5ce8dff1a3e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99" y="2132856"/>
            <a:ext cx="679824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4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368217" y="1916832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0669" y="955945"/>
            <a:ext cx="16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8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40668" y="955945"/>
            <a:ext cx="5123420" cy="2631490"/>
            <a:chOff x="240668" y="955945"/>
            <a:chExt cx="5123420" cy="2631490"/>
          </a:xfrm>
        </p:grpSpPr>
        <p:sp>
          <p:nvSpPr>
            <p:cNvPr id="5" name="TextBox 4"/>
            <p:cNvSpPr txBox="1"/>
            <p:nvPr/>
          </p:nvSpPr>
          <p:spPr>
            <a:xfrm>
              <a:off x="240668" y="955945"/>
              <a:ext cx="5123419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/>
                <a:t>2. </a:t>
              </a:r>
              <a:r>
                <a:rPr lang="ko-KR" altLang="en-US" sz="1400" dirty="0"/>
                <a:t>두 번째 실습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전이 학습</a:t>
              </a:r>
              <a:r>
                <a:rPr lang="en-US" altLang="ko-KR" sz="1400" dirty="0"/>
                <a:t>(transfer learning)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2)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실습 과정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  <a:r>
                <a:rPr lang="en-US" altLang="ko-KR" sz="1200" dirty="0" smtClean="0"/>
                <a:t> </a:t>
              </a:r>
              <a:r>
                <a:rPr lang="ko-KR" altLang="en-US" sz="1200" dirty="0" err="1" smtClean="0"/>
                <a:t>구글</a:t>
              </a:r>
              <a:r>
                <a:rPr lang="ko-KR" altLang="en-US" sz="1200" dirty="0" smtClean="0"/>
                <a:t> 드라이브 </a:t>
              </a:r>
              <a:r>
                <a:rPr lang="en-US" altLang="ko-KR" sz="1200" dirty="0" smtClean="0"/>
                <a:t>– </a:t>
              </a:r>
              <a:r>
                <a:rPr lang="ko-KR" altLang="en-US" sz="1200" dirty="0" smtClean="0"/>
                <a:t>폴더 </a:t>
              </a:r>
              <a:r>
                <a:rPr lang="en-US" altLang="ko-KR" sz="1200" dirty="0" smtClean="0"/>
                <a:t>work1 </a:t>
              </a:r>
              <a:r>
                <a:rPr lang="ko-KR" altLang="en-US" sz="1200" dirty="0" smtClean="0"/>
                <a:t>클릭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실습 </a:t>
              </a:r>
              <a:r>
                <a:rPr lang="ko-KR" altLang="en-US" sz="1200" dirty="0"/>
                <a:t>폴더</a:t>
              </a:r>
              <a:r>
                <a:rPr lang="en-US" altLang="ko-KR" sz="1200" dirty="0"/>
                <a:t> work1</a:t>
              </a:r>
              <a:r>
                <a:rPr lang="ko-KR" altLang="en-US" sz="1200" dirty="0"/>
                <a:t>에서</a:t>
              </a:r>
              <a:r>
                <a:rPr lang="en-US" altLang="ko-KR" sz="1200" dirty="0"/>
                <a:t> </a:t>
              </a:r>
              <a:r>
                <a:rPr lang="en-US" altLang="ko-KR" sz="1200" dirty="0" err="1" smtClean="0"/>
                <a:t>transfer_learning</a:t>
              </a:r>
              <a:r>
                <a:rPr lang="ko-KR" altLang="en-US" sz="1200" dirty="0" smtClean="0"/>
                <a:t> 폴더 업로드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/>
            </a:p>
            <a:p>
              <a:pPr>
                <a:lnSpc>
                  <a:spcPct val="150000"/>
                </a:lnSpc>
              </a:pP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/>
                <a:t>   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  <a:r>
                <a:rPr lang="en-US" altLang="ko-KR" sz="1200" dirty="0" smtClean="0"/>
                <a:t> </a:t>
              </a:r>
              <a:r>
                <a:rPr lang="ko-KR" altLang="en-US" sz="1200" dirty="0"/>
                <a:t>인공지능실습</a:t>
              </a:r>
              <a:r>
                <a:rPr lang="en-US" altLang="ko-KR" sz="1200" dirty="0"/>
                <a:t>2_</a:t>
              </a:r>
              <a:r>
                <a:rPr lang="ko-KR" altLang="en-US" sz="1200" dirty="0"/>
                <a:t>전이학습</a:t>
              </a:r>
              <a:r>
                <a:rPr lang="en-US" altLang="ko-KR" sz="1200" dirty="0"/>
                <a:t>.</a:t>
              </a:r>
              <a:r>
                <a:rPr lang="en-US" altLang="ko-KR" sz="1200" dirty="0" err="1"/>
                <a:t>ipynb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을 실행한다</a:t>
              </a:r>
              <a:endParaRPr lang="en-US" altLang="ko-KR" sz="1400" dirty="0" smtClean="0"/>
            </a:p>
          </p:txBody>
        </p:sp>
        <p:sp>
          <p:nvSpPr>
            <p:cNvPr id="6" name="아래로 구부러진 화살표 5"/>
            <p:cNvSpPr/>
            <p:nvPr/>
          </p:nvSpPr>
          <p:spPr>
            <a:xfrm>
              <a:off x="4790903" y="1628800"/>
              <a:ext cx="573185" cy="24974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1341549"/>
            <a:ext cx="3710400" cy="22818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89040"/>
            <a:ext cx="5904656" cy="26379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7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69236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/>
              <a:t>두 번째 실습 </a:t>
            </a:r>
            <a:r>
              <a:rPr lang="en-US" altLang="ko-KR" sz="1400" dirty="0"/>
              <a:t>: </a:t>
            </a:r>
            <a:r>
              <a:rPr lang="ko-KR" altLang="en-US" sz="1400" dirty="0"/>
              <a:t>전이 학습</a:t>
            </a:r>
            <a:r>
              <a:rPr lang="en-US" altLang="ko-KR" sz="1400" dirty="0"/>
              <a:t>(transfer learning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정리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전이 학습 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사전 학습된 모델의 일부를 변형해서 재 </a:t>
            </a:r>
            <a:r>
              <a:rPr lang="ko-KR" altLang="en-US" sz="1200" dirty="0" smtClean="0"/>
              <a:t>학습시키는 것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실습 </a:t>
            </a:r>
            <a:r>
              <a:rPr lang="en-US" altLang="ko-KR" sz="1200" dirty="0" smtClean="0"/>
              <a:t>: inception_resnet_v1 </a:t>
            </a:r>
            <a:r>
              <a:rPr lang="ko-KR" altLang="en-US" sz="1200" dirty="0"/>
              <a:t>모델 </a:t>
            </a:r>
            <a:r>
              <a:rPr lang="ko-KR" altLang="en-US" sz="1200" dirty="0" smtClean="0"/>
              <a:t>업그레이드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진행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18442"/>
            <a:ext cx="1098376" cy="3874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4724" y="349685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4355976" y="3200677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339752" y="3293011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339752" y="506342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4355976" y="442259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4724" y="503551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1979712" y="343151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979712" y="5142669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Recognition</a:t>
            </a:r>
            <a:endParaRPr lang="ko-KR" altLang="en-US" dirty="0"/>
          </a:p>
        </p:txBody>
      </p:sp>
      <p:sp>
        <p:nvSpPr>
          <p:cNvPr id="21" name="아래로 구부러진 화살표 20"/>
          <p:cNvSpPr/>
          <p:nvPr/>
        </p:nvSpPr>
        <p:spPr>
          <a:xfrm>
            <a:off x="3723372" y="3017437"/>
            <a:ext cx="573185" cy="249745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아래로 구부러진 화살표 21"/>
          <p:cNvSpPr/>
          <p:nvPr/>
        </p:nvSpPr>
        <p:spPr>
          <a:xfrm>
            <a:off x="3723372" y="4739586"/>
            <a:ext cx="573185" cy="249745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dirty="0" smtClean="0"/>
              <a:t>실습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Detection</a:t>
            </a:r>
            <a:endParaRPr lang="ko-KR" altLang="en-US" dirty="0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323528" y="977095"/>
            <a:ext cx="7255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실습 목표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: 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동영상에서 화재 장면 인식하기</a:t>
            </a:r>
            <a:endParaRPr lang="ru-RU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9255" y="3844639"/>
            <a:ext cx="151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화</a:t>
            </a:r>
            <a:r>
              <a:rPr lang="ko-KR" altLang="en-US" sz="1200" dirty="0"/>
              <a:t>재</a:t>
            </a:r>
            <a:r>
              <a:rPr lang="ko-KR" altLang="en-US" sz="1200" dirty="0" smtClean="0"/>
              <a:t> 이미지 </a:t>
            </a:r>
            <a:r>
              <a:rPr lang="en-US" altLang="ko-KR" sz="1200" dirty="0"/>
              <a:t>1</a:t>
            </a:r>
            <a:r>
              <a:rPr lang="en-US" altLang="ko-KR" sz="1200" dirty="0" smtClean="0"/>
              <a:t>00</a:t>
            </a:r>
            <a:r>
              <a:rPr lang="ko-KR" altLang="en-US" sz="1200" dirty="0" smtClean="0"/>
              <a:t>장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902660" y="4995023"/>
            <a:ext cx="131196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</a:t>
            </a:r>
            <a:endParaRPr lang="ko-KR" altLang="en-US" sz="12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0" y="1714002"/>
            <a:ext cx="2331188" cy="17483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8366"/>
            <a:ext cx="5876695" cy="3960014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1439024" y="4366944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9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dirty="0" smtClean="0"/>
              <a:t>실습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7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err="1"/>
              <a:t>시계열</a:t>
            </a:r>
            <a:r>
              <a:rPr lang="ko-KR" altLang="en-US" dirty="0"/>
              <a:t>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- LSTM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처리 </a:t>
            </a:r>
            <a:r>
              <a:rPr lang="en-US" altLang="ko-KR" dirty="0" smtClean="0"/>
              <a:t>– seq2seq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" y="2564904"/>
            <a:ext cx="6840760" cy="24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838699"/>
            <a:ext cx="5699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(Image)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60981"/>
            <a:ext cx="6534407" cy="48508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94" y="1275448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490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1182" y="874733"/>
            <a:ext cx="4568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smtClean="0"/>
              <a:t>인공지능이란</a:t>
            </a:r>
            <a:r>
              <a:rPr lang="en-US" altLang="ko-KR" sz="1400" dirty="0" smtClean="0"/>
              <a:t>?  </a:t>
            </a:r>
            <a:r>
              <a:rPr lang="ko-KR" altLang="en-US" sz="1400" dirty="0" smtClean="0">
                <a:latin typeface="Arial"/>
                <a:cs typeface="Arial"/>
              </a:rPr>
              <a:t>수학적 </a:t>
            </a:r>
            <a:r>
              <a:rPr lang="ko-KR" altLang="en-US" sz="1400" dirty="0">
                <a:latin typeface="Arial"/>
                <a:cs typeface="Arial"/>
              </a:rPr>
              <a:t>연산 프로그램들의</a:t>
            </a:r>
            <a:r>
              <a:rPr lang="en-US" altLang="ko-KR" sz="1400" dirty="0">
                <a:latin typeface="Arial"/>
                <a:cs typeface="Arial"/>
              </a:rPr>
              <a:t> </a:t>
            </a:r>
            <a:r>
              <a:rPr lang="ko-KR" altLang="en-US" sz="1400" dirty="0">
                <a:latin typeface="Arial"/>
                <a:cs typeface="Arial"/>
              </a:rPr>
              <a:t> 집합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" y="1700808"/>
            <a:ext cx="7426455" cy="47994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0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7951" y="897687"/>
            <a:ext cx="5699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smtClean="0"/>
              <a:t>인공지능의 역할</a:t>
            </a:r>
            <a:endParaRPr lang="en-US" altLang="ko-KR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3893" y="1499593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ea typeface="맑은 고딕" panose="020B0503020000020004" pitchFamily="50" charset="-127"/>
                <a:cs typeface="Arial"/>
              </a:rPr>
              <a:t>1)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ea typeface="맑은 고딕" panose="020B0503020000020004" pitchFamily="50" charset="-127"/>
                <a:cs typeface="Arial"/>
              </a:rPr>
              <a:t>2)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물체를 구별할 수 있는 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endParaRPr lang="en-US" altLang="ko-KR" sz="1200" dirty="0" smtClean="0">
              <a:latin typeface="Arial"/>
              <a:cs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90" y="2222080"/>
            <a:ext cx="3335357" cy="12626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4" y="4733674"/>
            <a:ext cx="3291033" cy="9865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76872"/>
            <a:ext cx="3889712" cy="266055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377600" y="1499593"/>
            <a:ext cx="4084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ea typeface="맑은 고딕" panose="020B0503020000020004" pitchFamily="50" charset="-127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37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6.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6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8798</TotalTime>
  <Words>2010</Words>
  <Application>Microsoft Office PowerPoint</Application>
  <PresentationFormat>화면 슬라이드 쇼(4:3)</PresentationFormat>
  <Paragraphs>411</Paragraphs>
  <Slides>56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Lato Light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551</cp:revision>
  <cp:lastPrinted>2019-11-14T10:26:38Z</cp:lastPrinted>
  <dcterms:created xsi:type="dcterms:W3CDTF">2019-09-19T00:38:59Z</dcterms:created>
  <dcterms:modified xsi:type="dcterms:W3CDTF">2020-01-28T11:43:56Z</dcterms:modified>
</cp:coreProperties>
</file>